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7" r:id="rId6"/>
    <p:sldId id="260" r:id="rId7"/>
    <p:sldId id="265" r:id="rId8"/>
    <p:sldId id="264" r:id="rId9"/>
    <p:sldId id="261" r:id="rId10"/>
    <p:sldId id="262" r:id="rId11"/>
    <p:sldId id="263" r:id="rId12"/>
    <p:sldId id="266" r:id="rId1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F3879-DF78-4801-9955-0A6F2824ACFD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CBF49-5CE7-4793-A01F-739490C79C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204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CBF49-5CE7-4793-A01F-739490C79C0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3C2F81D-C606-4553-8D7A-E35FAECDE6FF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1F8E92-282A-4566-9BC7-B60C57DFE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362200"/>
            <a:ext cx="7772400" cy="1470025"/>
          </a:xfrm>
        </p:spPr>
        <p:txBody>
          <a:bodyPr>
            <a:noAutofit/>
            <a:scene3d>
              <a:camera prst="isometricOffAxis1Right"/>
              <a:lightRig rig="threePt" dir="t"/>
            </a:scene3d>
            <a:sp3d extrusionH="57150">
              <a:bevelT w="38100" h="38100" prst="relaxedInset"/>
              <a:bevelB w="69850" h="38100" prst="cross"/>
            </a:sp3d>
          </a:bodyPr>
          <a:lstStyle/>
          <a:p>
            <a:r>
              <a:rPr lang="mn-MN" sz="32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Ургамал сумын 2016 оны Газар зохион байгуулалтын төлөвлөгөөний төсөл</a:t>
            </a:r>
            <a:endParaRPr lang="en-US" sz="3200" dirty="0">
              <a:ln>
                <a:solidFill>
                  <a:schemeClr val="bg1">
                    <a:lumMod val="50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5410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2015 он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825498"/>
              </p:ext>
            </p:extLst>
          </p:nvPr>
        </p:nvGraphicFramePr>
        <p:xfrm>
          <a:off x="457200" y="1524000"/>
          <a:ext cx="8458200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711"/>
                <a:gridCol w="1193132"/>
                <a:gridCol w="1272674"/>
                <a:gridCol w="1272674"/>
                <a:gridCol w="1113589"/>
                <a:gridCol w="23662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381000"/>
                <a:gridCol w="381000"/>
                <a:gridCol w="381000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Багийн</a:t>
                      </a:r>
                      <a:r>
                        <a:rPr lang="mn-M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нэр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Газрын оноосон нэр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Зориулалт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Газрын хэмжээ</a:t>
                      </a:r>
                      <a:r>
                        <a:rPr lang="mn-M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/га/-аар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 /улирал, сараар/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54000"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Хульж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Хульжийн адагт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Царгас тариалах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Намгийн ард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Суль сульхир тариалах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Сумын төвийн зүүн талд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Чацарганы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суулгац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0.36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Нийт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14">
                  <a:txBody>
                    <a:bodyPr/>
                    <a:lstStyle/>
                    <a:p>
                      <a:pPr algn="l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                              51.36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4. Үр тарианы болон чацаргана бусад суулгацын зориулалтаар олгох газрын байршил, хэмжээ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610600" cy="3809999"/>
          </a:xfrm>
        </p:spPr>
        <p:txBody>
          <a:bodyPr/>
          <a:lstStyle/>
          <a:p>
            <a:pPr>
              <a:buNone/>
            </a:pPr>
            <a:endParaRPr lang="mn-M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2400" b="1" dirty="0" smtClean="0">
                <a:latin typeface="Arial" pitchFamily="34" charset="0"/>
                <a:cs typeface="Arial" pitchFamily="34" charset="0"/>
              </a:rPr>
              <a:t>5. Газар хамгаалах, нөхөн сэргээх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1010764"/>
              </p:ext>
            </p:extLst>
          </p:nvPr>
        </p:nvGraphicFramePr>
        <p:xfrm>
          <a:off x="457200" y="1397000"/>
          <a:ext cx="8382000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914400"/>
                <a:gridCol w="1219200"/>
                <a:gridCol w="1219200"/>
                <a:gridCol w="1143000"/>
                <a:gridCol w="990600"/>
                <a:gridCol w="1219200"/>
                <a:gridCol w="12192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Эвдэгдсэн газар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Талбайн солбицол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Талбайн хэмжээ га-аар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Хийхээр төлөвлөж буй арга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mn-M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хэмжээ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Хариуцах эзэн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Өргөрөг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Уртраг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Тосгуур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Дух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r>
                        <a:rPr lang="en-US" sz="1400" baseline="30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</a:t>
                      </a: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7.5”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’46.9”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0.58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Техникийн нөхөн сэргээлт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mn-MN" sz="14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СЗД, БОХ-ын байцаагч, Газрын даамал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r>
                        <a:rPr lang="en-US" sz="1400" baseline="30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</a:t>
                      </a:r>
                      <a:r>
                        <a:rPr lang="mn-MN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.1”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’51.3”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’17.9”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.3”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9.3”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mn-MN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’45.6”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</a:t>
                      </a:r>
                      <a:r>
                        <a:rPr lang="en-US" sz="1400" baseline="300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en-US" sz="14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24’17.6”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</a:t>
                      </a:r>
                      <a:r>
                        <a:rPr lang="en-US" sz="1400" baseline="30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56’48.2”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Нийт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0.58 га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934200" cy="1200329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mn-MN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50000" endA="300" endPos="50000" dist="60007" dir="5400000" sy="-100000" algn="bl" rotWithShape="0"/>
                </a:effectLst>
                <a:latin typeface="Arial" pitchFamily="34" charset="0"/>
                <a:cs typeface="Arial" pitchFamily="34" charset="0"/>
              </a:rPr>
              <a:t>Баярлалаа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50000" endA="300" endPos="50000" dist="60007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93305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1.1. Иргэнд гэр бүлийн хэрэгцээний зориулалтаар шинээр эзэмшүүлэх газрын байршил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mn-MN" sz="3000" dirty="0" smtClean="0">
                <a:latin typeface="Arial" pitchFamily="34" charset="0"/>
                <a:cs typeface="Arial" pitchFamily="34" charset="0"/>
              </a:rPr>
              <a:t>Гэр хорооллын газрын төлөвлөлт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5" y="1754596"/>
          <a:ext cx="8839195" cy="4252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615"/>
                <a:gridCol w="786380"/>
                <a:gridCol w="1371600"/>
                <a:gridCol w="685800"/>
                <a:gridCol w="762000"/>
                <a:gridCol w="1219200"/>
                <a:gridCol w="381000"/>
                <a:gridCol w="381000"/>
                <a:gridCol w="381000"/>
                <a:gridCol w="381000"/>
                <a:gridCol w="2133600"/>
              </a:tblGrid>
              <a:tr h="642567"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Байршил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Иргэн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Газрын</a:t>
                      </a:r>
                      <a:r>
                        <a:rPr lang="mn-MN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хэмжээ /га/-аар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Зориулалт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</a:t>
                      </a:r>
                      <a:r>
                        <a:rPr lang="mn-MN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/улиралаар/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Хариуцах эзэн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86734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1-р гудамнаас зүүн тийш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0.43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Гэр бүлийн хэрэгцээний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86734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2-р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гудамнаас зүүн тийш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Гэр бүлийн хэрэгцээний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86734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Буянт хороололын 3-р гудамнаас баруун тийш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Гэр бүлийн хэрэгцээний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86734">
                <a:tc grid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Нийт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0.87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62748" y="2674938"/>
            <a:ext cx="722644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>
            <a:noAutofit/>
          </a:bodyPr>
          <a:lstStyle/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Шинээр эзэмшүүлэх газрын байршлын зураг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29000" y="4876800"/>
            <a:ext cx="50292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sz="1600" dirty="0" smtClean="0">
                <a:latin typeface="Arial" pitchFamily="34" charset="0"/>
                <a:cs typeface="Arial" pitchFamily="34" charset="0"/>
              </a:rPr>
              <a:t>Сургуулийн зүүн талд Хүнгий 1,2-р гудамнаас зүүн тийш шинээр олгох газрын байршил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486400" y="4419600"/>
            <a:ext cx="1066800" cy="457200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n-MN" sz="1600" dirty="0" smtClean="0">
                <a:latin typeface="Arial" pitchFamily="34" charset="0"/>
                <a:cs typeface="Arial" pitchFamily="34" charset="0"/>
              </a:rPr>
              <a:t>1.2. Иргэнд эзэмшиж байгаа хашааны газрыг өмчлүүлэх газрын байршил</a:t>
            </a:r>
          </a:p>
          <a:p>
            <a:pPr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1352722"/>
              </p:ext>
            </p:extLst>
          </p:nvPr>
        </p:nvGraphicFramePr>
        <p:xfrm>
          <a:off x="152400" y="1397000"/>
          <a:ext cx="8839200" cy="213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645"/>
                <a:gridCol w="813955"/>
                <a:gridCol w="1177636"/>
                <a:gridCol w="796636"/>
                <a:gridCol w="876300"/>
                <a:gridCol w="1264228"/>
                <a:gridCol w="304800"/>
                <a:gridCol w="342901"/>
                <a:gridCol w="398319"/>
                <a:gridCol w="398319"/>
                <a:gridCol w="190846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Байршил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Иргэн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Газрын хэмжээ /га/-аар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Зориулалт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Хариуцах эзэн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94640"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2-8-р гудамж , Буянт хороолол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Гэр бүлийн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хэрэгцээний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*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*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*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*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Нийт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b="1" dirty="0" smtClean="0"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00379230"/>
              </p:ext>
            </p:extLst>
          </p:nvPr>
        </p:nvGraphicFramePr>
        <p:xfrm>
          <a:off x="338140" y="1894840"/>
          <a:ext cx="8577260" cy="287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862"/>
                <a:gridCol w="914400"/>
                <a:gridCol w="1447798"/>
                <a:gridCol w="685800"/>
                <a:gridCol w="838200"/>
                <a:gridCol w="1066800"/>
                <a:gridCol w="304800"/>
                <a:gridCol w="381000"/>
                <a:gridCol w="381000"/>
                <a:gridCol w="381000"/>
                <a:gridCol w="1752600"/>
              </a:tblGrid>
              <a:tr h="228600">
                <a:tc row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Байршил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Иргэн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Газрын хэмжээ /га/-аар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Зориулалт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Хариуцах эзэн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Соёлын төвийн зүүн талын айлууд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0.134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Гэр бүлийн</a:t>
                      </a:r>
                      <a:r>
                        <a:rPr lang="mn-MN" sz="1200" baseline="0" smtClean="0">
                          <a:latin typeface="Arial" pitchFamily="34" charset="0"/>
                          <a:cs typeface="Arial" pitchFamily="34" charset="0"/>
                        </a:rPr>
                        <a:t> хэрэгцээний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2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061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Орон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сууцнуудын дунд Мөнхсүлд ахын урд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dirty="0" smtClean="0"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Гэр бүлийн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хэрэгцээний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600" b="1" dirty="0" smtClean="0">
                          <a:latin typeface="Arial" pitchFamily="34" charset="0"/>
                          <a:cs typeface="Arial" pitchFamily="34" charset="0"/>
                        </a:rPr>
                        <a:t>Нийт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600" b="1" smtClean="0">
                          <a:latin typeface="Arial" pitchFamily="34" charset="0"/>
                          <a:cs typeface="Arial" pitchFamily="34" charset="0"/>
                        </a:rPr>
                        <a:t>0.175</a:t>
                      </a:r>
                      <a:r>
                        <a:rPr lang="en-US" sz="1600" b="1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295656"/>
          </a:xfrm>
          <a:noFill/>
        </p:spPr>
        <p:txBody>
          <a:bodyPr>
            <a:noAutofit/>
          </a:bodyPr>
          <a:lstStyle/>
          <a:p>
            <a:pPr algn="l"/>
            <a:r>
              <a:rPr lang="mn-MN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1.3. Хуучин эзэмшиж байгаа газрын эзэмших эрхийг олгох</a:t>
            </a:r>
            <a:r>
              <a:rPr lang="mn-MN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10861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5" y="1524000"/>
          <a:ext cx="8229595" cy="436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838200"/>
                <a:gridCol w="1066800"/>
                <a:gridCol w="762000"/>
                <a:gridCol w="914400"/>
                <a:gridCol w="1143000"/>
                <a:gridCol w="381000"/>
                <a:gridCol w="381000"/>
                <a:gridCol w="381000"/>
                <a:gridCol w="381000"/>
                <a:gridCol w="152399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Байршил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Иргэн, ААН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Газрын хэмжээ /га/-аар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Зориулалт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Хариуцах эзэн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Хүнгий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Эмнэлэгийн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урд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Спорт цогцолбор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Хүнгий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Цаг уурын талбайгаас баруун тийш хүн чулууны урдуур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Онгоц буудал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Хүнгий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МАН-ын байрны баруун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талд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0.0144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Гурилан боовны цех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Хүнгий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Цаг уурын ажиглалтын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талбай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0.032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Талбайг</a:t>
                      </a:r>
                      <a:r>
                        <a:rPr lang="mn-MN" sz="1200" baseline="0" dirty="0" smtClean="0">
                          <a:latin typeface="Arial" pitchFamily="34" charset="0"/>
                          <a:cs typeface="Arial" pitchFamily="34" charset="0"/>
                        </a:rPr>
                        <a:t> өргөтгөх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Нийт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4.0464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639762"/>
          </a:xfrm>
        </p:spPr>
        <p:txBody>
          <a:bodyPr>
            <a:noAutofit/>
          </a:bodyPr>
          <a:lstStyle/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2. Барилга байгууламжийн дэвсгэр газрын төлөвлөлт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990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2.1.</a:t>
            </a:r>
            <a:r>
              <a:rPr kumimoji="0" lang="mn-MN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Төрийн болон төрийн бус байгууллагад эзэмшүүлэх газрын байршил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17514954"/>
              </p:ext>
            </p:extLst>
          </p:nvPr>
        </p:nvGraphicFramePr>
        <p:xfrm>
          <a:off x="304800" y="1676400"/>
          <a:ext cx="8534400" cy="372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990600"/>
                <a:gridCol w="1295400"/>
                <a:gridCol w="914400"/>
                <a:gridCol w="533400"/>
                <a:gridCol w="533400"/>
                <a:gridCol w="533400"/>
                <a:gridCol w="5334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Газрын оноосон нэр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Сэлгэх хугацаа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 /улиралаар/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Хариуцах эзэн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Тосгуур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Өвөлжөө, хаваржааны бүс нутаг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VII.20-X.20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хүртэл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Сумын ЗД, Багийн ЗД, Газрын даамал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Нуур зөөхий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Дэлийн </a:t>
                      </a: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худагаас баруун тийш өвөлжөөний бүс нутаг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VI.1-XI.1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хүртэл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Сумын ЗД, Багийн ЗД, Газрын даамал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Нуур зөөхий баг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Шинэ овоо, Цагаан сээрээс зүүн тийш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Х.20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хүртэл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Сумын ЗД, Багийн ЗД, Газрын даамал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mn-MN" sz="2400" b="1" dirty="0" smtClean="0">
                <a:latin typeface="Arial" pitchFamily="34" charset="0"/>
                <a:cs typeface="Arial" pitchFamily="34" charset="0"/>
              </a:rPr>
              <a:t>3. Бэлчээрийн газрын ашиглалт, хамгаалалтын төлөвлөлт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2954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n-MN" sz="1400" dirty="0" smtClean="0">
                <a:latin typeface="Arial" pitchFamily="34" charset="0"/>
                <a:cs typeface="Arial" pitchFamily="34" charset="0"/>
              </a:rPr>
              <a:t>3.1. Ө</a:t>
            </a:r>
            <a:r>
              <a:rPr lang="mn-MN" sz="1400" dirty="0" smtClean="0">
                <a:latin typeface="Arial" pitchFamily="34" charset="0"/>
                <a:cs typeface="Arial" pitchFamily="34" charset="0"/>
              </a:rPr>
              <a:t>вөлжөө, хаваржааны бэлчээрийг малаас чөлөөлөх хугацаа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8229600" cy="397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mn-MN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Өвөлжөө, хаваржааны бэлчээрийг </a:t>
            </a:r>
            <a:r>
              <a:rPr lang="mn-MN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малаас чөлөөлөх </a:t>
            </a:r>
            <a:endParaRPr lang="en-US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510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n-MN" sz="1600" dirty="0" smtClean="0">
                <a:latin typeface="Arial" pitchFamily="34" charset="0"/>
                <a:ea typeface="+mj-ea"/>
                <a:cs typeface="Arial" pitchFamily="34" charset="0"/>
              </a:rPr>
              <a:t>	Тосгуур баг нь сумын төвөөс урагшаа гозгор улааны баруун урдаас баруун тийш дааган дэлийн тэмдэгт хүртэл баруун хойшоо хар үзүүр хүртэлх нутаг дэвсгэрийг хуваарьтайгаар сэлгэж ашиглах.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n-MN" sz="14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3.2. Иргэнд эзэмшиж буй өвөлжөө, хаваржааны доорх газрыг гэрчилгээжүүлэх</a:t>
            </a:r>
          </a:p>
          <a:p>
            <a:pPr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3. Бэлчээрийн газрын төлөвлөлт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5" y="1524000"/>
          <a:ext cx="8381995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995"/>
                <a:gridCol w="914405"/>
                <a:gridCol w="1142995"/>
                <a:gridCol w="1219200"/>
                <a:gridCol w="1143000"/>
                <a:gridCol w="381000"/>
                <a:gridCol w="381000"/>
                <a:gridCol w="381000"/>
                <a:gridCol w="3810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Багийн нэр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Байршил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Эзэмшүүлэх өрхийн тоо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Зориулалт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Хэрэгжүүлэх хугацаа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Хариуцах эзэн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Тосгуур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Багийн нутаг дэвсгэрт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Өвөлжөө, хаваржаа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06172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Хульж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Багийн нутаг дэвсгэрт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Өвөлжөө, хаваржаа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Нуур зөөхий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smtClean="0">
                          <a:latin typeface="Arial" pitchFamily="34" charset="0"/>
                          <a:cs typeface="Arial" pitchFamily="34" charset="0"/>
                        </a:rPr>
                        <a:t>Багийн нутаг дэвсгэрт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Өвөлжөө, хаваржаа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Баян-Улаан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Багийн нутаг дэвсгэрт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dirty="0" smtClean="0">
                          <a:latin typeface="Arial" pitchFamily="34" charset="0"/>
                          <a:cs typeface="Arial" pitchFamily="34" charset="0"/>
                        </a:rPr>
                        <a:t>Өвөлжөө, хаваржаа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*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400" dirty="0" smtClean="0">
                          <a:latin typeface="Arial" pitchFamily="34" charset="0"/>
                          <a:cs typeface="Arial" pitchFamily="34" charset="0"/>
                        </a:rPr>
                        <a:t>СЗД,</a:t>
                      </a:r>
                      <a:r>
                        <a:rPr lang="mn-MN" sz="1400" baseline="0" dirty="0" smtClean="0">
                          <a:latin typeface="Arial" pitchFamily="34" charset="0"/>
                          <a:cs typeface="Arial" pitchFamily="34" charset="0"/>
                        </a:rPr>
                        <a:t> Газрын даамал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Нийт 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mn-MN" sz="1200" b="1" dirty="0" smtClean="0">
                          <a:latin typeface="Arial" pitchFamily="34" charset="0"/>
                          <a:cs typeface="Arial" pitchFamily="34" charset="0"/>
                        </a:rPr>
                        <a:t>25 иргэнд</a:t>
                      </a:r>
                      <a:r>
                        <a:rPr lang="mn-MN" sz="1200" b="1" baseline="0" dirty="0" smtClean="0">
                          <a:latin typeface="Arial" pitchFamily="34" charset="0"/>
                          <a:cs typeface="Arial" pitchFamily="34" charset="0"/>
                        </a:rPr>
                        <a:t> 12.5 га газрыг өвөлжөө, хаваржааны зориулалтаар эзэмшүүлнэ.</a:t>
                      </a:r>
                      <a:endParaRPr lang="en-US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3241</TotalTime>
  <Words>776</Words>
  <Application>Microsoft Office PowerPoint</Application>
  <PresentationFormat>On-screen Show (4:3)</PresentationFormat>
  <Paragraphs>345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Ургамал сумын 2016 оны Газар зохион байгуулалтын төлөвлөгөөний төсөл</vt:lpstr>
      <vt:lpstr>Гэр хорооллын газрын төлөвлөлт</vt:lpstr>
      <vt:lpstr>Шинээр эзэмшүүлэх газрын байршлын зураг</vt:lpstr>
      <vt:lpstr>Slide 4</vt:lpstr>
      <vt:lpstr>1.3. Хуучин эзэмшиж байгаа газрын эзэмших эрхийг олгох </vt:lpstr>
      <vt:lpstr>2. Барилга байгууламжийн дэвсгэр газрын төлөвлөлт</vt:lpstr>
      <vt:lpstr>3. Бэлчээрийн газрын ашиглалт, хамгаалалтын төлөвлөлт </vt:lpstr>
      <vt:lpstr>Өвөлжөө, хаваржааны бэлчээрийг малаас чөлөөлөх </vt:lpstr>
      <vt:lpstr>3. Бэлчээрийн газрын төлөвлөлт</vt:lpstr>
      <vt:lpstr>4. Үр тарианы болон чацаргана бусад суулгацын зориулалтаар олгох газрын байршил, хэмжээ</vt:lpstr>
      <vt:lpstr>5. Газар хамгаалах, нөхөн сэргээх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63</cp:revision>
  <dcterms:created xsi:type="dcterms:W3CDTF">2015-12-09T03:22:30Z</dcterms:created>
  <dcterms:modified xsi:type="dcterms:W3CDTF">2015-12-16T07:44:21Z</dcterms:modified>
</cp:coreProperties>
</file>